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9" d="100"/>
          <a:sy n="119" d="100"/>
        </p:scale>
        <p:origin x="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44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3294B"/>
          </a:solidFill>
          <a:ln w="12700">
            <a:solidFill>
              <a:srgbClr val="132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187452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41248" y="2331720"/>
            <a:ext cx="1036289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40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ML, and</a:t>
            </a:r>
            <a:endParaRPr lang="en-US" sz="40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40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Markets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68680" y="3840480"/>
            <a:ext cx="96313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hands-on sessions on AI agents, machine learning, and how they're</a:t>
            </a:r>
            <a:endParaRPr lang="en-US" sz="16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reshaping investment research — what we'll cover and how it works.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68680" y="493776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textbook: dl-msba-workshop.azurewebsites.net/intro.html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SETTING · READ THIS FIRST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chapter is set at Champaign Capital Research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18745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fictional independent equity research firm adopting agents and ML one careful step at a time.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8986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27889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firm, its people, its problems, and its year plan are on the firm page.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38130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24128" y="37033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it first — every chapter picks up a task from it.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40080" y="5669280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 page: dl-msba-workshop.azurewebsites.net/the-firm.html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ROLE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You're the firm's new quantitative analyst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463040" cy="0"/>
          </a:xfrm>
          <a:prstGeom prst="line">
            <a:avLst/>
          </a:prstGeom>
          <a:noFill/>
          <a:ln w="381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057400"/>
            <a:ext cx="9602151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job at Champaign Capital: build the agents and ML systems that assist the firm's investment research.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640080" y="3886200"/>
            <a:ext cx="9602151" cy="1143000"/>
          </a:xfrm>
          <a:prstGeom prst="rect">
            <a:avLst/>
          </a:prstGeom>
          <a:solidFill>
            <a:srgbClr val="FDEAE4"/>
          </a:solidFill>
          <a:ln w="12700">
            <a:solidFill>
              <a:srgbClr val="FDEAE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406908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914400" y="4315968"/>
            <a:ext cx="9053511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chapter hands you a real task from that job — you're doing the work, not watching demos.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SERIES AT A GLANCE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91153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600" b="1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× 4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640080" y="3886200"/>
            <a:ext cx="927480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chapters in four parts — from your first AI agent to using AI in real investment research.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640080" y="5669280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chapter is hands-on: code you run in the browser, plus a Colab notebook.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JOURNEY · EVERY FRIDAY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Fridays, four parts — Sep 18 to Nov 13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94944" y="2103120"/>
            <a:ext cx="3527450" cy="868680"/>
          </a:xfrm>
          <a:prstGeom prst="roundRect">
            <a:avLst>
              <a:gd name="adj" fmla="val 6316"/>
            </a:avLst>
          </a:prstGeom>
          <a:solidFill>
            <a:srgbClr val="E7EAF1"/>
          </a:solidFill>
          <a:ln w="15875">
            <a:solidFill>
              <a:srgbClr val="132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94944" y="2212848"/>
            <a:ext cx="352745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· Agents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94944" y="2578608"/>
            <a:ext cx="35274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18 – Oct 2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458669" y="2971800"/>
            <a:ext cx="0" cy="50292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332122" y="2103120"/>
            <a:ext cx="2315058" cy="868680"/>
          </a:xfrm>
          <a:prstGeom prst="roundRect">
            <a:avLst>
              <a:gd name="adj" fmla="val 6316"/>
            </a:avLst>
          </a:prstGeom>
          <a:solidFill>
            <a:srgbClr val="FDEAE4"/>
          </a:solidFill>
          <a:ln w="15875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32122" y="2212848"/>
            <a:ext cx="2315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· Machine Learning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332122" y="2578608"/>
            <a:ext cx="2315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9 – Oct 16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9651" y="2971800"/>
            <a:ext cx="0" cy="50292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756908" y="2103120"/>
            <a:ext cx="2315058" cy="868680"/>
          </a:xfrm>
          <a:prstGeom prst="roundRect">
            <a:avLst>
              <a:gd name="adj" fmla="val 6316"/>
            </a:avLst>
          </a:prstGeom>
          <a:solidFill>
            <a:srgbClr val="E7EAF1"/>
          </a:solidFill>
          <a:ln w="15875">
            <a:solidFill>
              <a:srgbClr val="132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756908" y="2212848"/>
            <a:ext cx="2315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· Systems &amp; Decisions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6756908" y="2578608"/>
            <a:ext cx="2315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23 – Oct 30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914437" y="2971800"/>
            <a:ext cx="0" cy="50292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9181694" y="2103120"/>
            <a:ext cx="2315058" cy="868680"/>
          </a:xfrm>
          <a:prstGeom prst="roundRect">
            <a:avLst>
              <a:gd name="adj" fmla="val 6316"/>
            </a:avLst>
          </a:prstGeom>
          <a:solidFill>
            <a:srgbClr val="FDEAE4"/>
          </a:solidFill>
          <a:ln w="15875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81694" y="2212848"/>
            <a:ext cx="2315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· Finance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9181694" y="2578608"/>
            <a:ext cx="231505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6 – Nov 13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10339222" y="2971800"/>
            <a:ext cx="0" cy="50292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94360" y="3977640"/>
            <a:ext cx="11140135" cy="0"/>
          </a:xfrm>
          <a:prstGeom prst="line">
            <a:avLst/>
          </a:prstGeom>
          <a:noFill/>
          <a:ln w="22225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1035964" y="3767328"/>
            <a:ext cx="420624" cy="420624"/>
          </a:xfrm>
          <a:prstGeom prst="ellipse">
            <a:avLst/>
          </a:prstGeom>
          <a:solidFill>
            <a:srgbClr val="E84A2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35964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18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590288"/>
            <a:ext cx="157815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5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FRIDAY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248357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2248357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852473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 25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460750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3460750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064866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2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4673143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673143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4277258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9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885536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885536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489651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16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7097928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097928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6702044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23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8310321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8310321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7914437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 30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9522714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Text 42"/>
          <p:cNvSpPr/>
          <p:nvPr/>
        </p:nvSpPr>
        <p:spPr>
          <a:xfrm>
            <a:off x="9522714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9126830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6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10735107" y="3767328"/>
            <a:ext cx="420624" cy="420624"/>
          </a:xfrm>
          <a:prstGeom prst="ellipse">
            <a:avLst/>
          </a:prstGeom>
          <a:solidFill>
            <a:srgbClr val="13294B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10735107" y="3840480"/>
            <a:ext cx="4206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10339222" y="4315968"/>
            <a:ext cx="1212393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 13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640080" y="5669280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chapter per session. We kick off this Friday, September 18.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52" name="Text 50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I · AGENTS · CHAPTERS 1–3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you'll build and steer AI agents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18745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1 — Introduction to AI Agents: what they are, how they work.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8986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27889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2 — Prompt and Context Engineering: getting reliable output.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38130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24128" y="37033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3 — Memory, Retrieval and RAG: giving agents your data.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II · MACHINE LEARNING · CHAPTERS 4–5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Then, the ML foundations behind it all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18745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4 — ML Foundations I: the core ideas, from the ground up.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8986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27889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5 — ML Foundations II: applying models to business problems.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III · SYSTEMS &amp; DECISIONS · CHAPTERS 6–7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Next, making it work in the real world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18745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6 — Agent Systems: from a single agent to production systems.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8986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27889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7 — When to Use ML, Agents, or Neither: the judgment call.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IV · FINANCE · CHAPTERS 8–9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Finally, AI meets financial markets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18745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8 — Financial Markets and AI as an Investment Theme.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8986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27889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 9 — AI for Financial and Investment Research.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EACH CHAPTER WORKS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chapter follows the same shape — learn it once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1779971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606040"/>
            <a:ext cx="17799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49808" y="2990088"/>
            <a:ext cx="15605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competencies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493203" y="2948940"/>
            <a:ext cx="356616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922971" y="2331720"/>
            <a:ext cx="1779971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922971" y="2606040"/>
            <a:ext cx="17799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032699" y="2990088"/>
            <a:ext cx="15605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Interactive visual explainers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776094" y="2948940"/>
            <a:ext cx="356616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205862" y="2331720"/>
            <a:ext cx="1779971" cy="1234440"/>
          </a:xfrm>
          <a:prstGeom prst="roundRect">
            <a:avLst>
              <a:gd name="adj" fmla="val 4444"/>
            </a:avLst>
          </a:prstGeom>
          <a:solidFill>
            <a:srgbClr val="FDEAE4"/>
          </a:solidFill>
          <a:ln w="254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05862" y="2606040"/>
            <a:ext cx="17799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315590" y="2990088"/>
            <a:ext cx="15605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Python, right in the page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7058985" y="2948940"/>
            <a:ext cx="356616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488753" y="2331720"/>
            <a:ext cx="1779971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88753" y="2606040"/>
            <a:ext cx="17799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Checkpoint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598481" y="2990088"/>
            <a:ext cx="15605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Instant-feedback quiz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341876" y="2948940"/>
            <a:ext cx="356616" cy="0"/>
          </a:xfrm>
          <a:prstGeom prst="line">
            <a:avLst/>
          </a:prstGeom>
          <a:noFill/>
          <a:ln w="1905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771644" y="2331720"/>
            <a:ext cx="1779971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771644" y="2606040"/>
            <a:ext cx="17799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Exercise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9881372" y="2990088"/>
            <a:ext cx="15605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thing, in Colab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40080" y="40233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local setup needed — code runs in your browser, and exercises use Colab with the Lumen campus LLM service.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7548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SESSION ONE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04672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7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thing to do before we start: the setup pages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842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24128" y="18745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firm page, then complete setup — about ten minutes.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28986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24128" y="27889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You'll get your Lumen API key working for the Colab exercises.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3813048"/>
            <a:ext cx="128016" cy="128016"/>
          </a:xfrm>
          <a:prstGeom prst="rect">
            <a:avLst/>
          </a:prstGeom>
          <a:solidFill>
            <a:srgbClr val="E84A27"/>
          </a:solidFill>
          <a:ln w="12700">
            <a:solidFill>
              <a:srgbClr val="E84A2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24128" y="3703320"/>
            <a:ext cx="1052748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7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lives at the workshop site; bookmark it.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0080" y="6181344"/>
            <a:ext cx="10911535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6327648"/>
            <a:ext cx="76380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278155" y="6327648"/>
            <a:ext cx="327346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3294B"/>
          </a:solidFill>
          <a:ln w="12700">
            <a:solidFill>
              <a:srgbClr val="13294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68680" y="2011680"/>
            <a:ext cx="1091153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1329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you in session one.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868680" y="32918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E84A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DEEPER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3611880"/>
            <a:ext cx="98142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 site: dl-msba-workshop.azurewebsites.net/intro.html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3977640"/>
            <a:ext cx="98142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here: firm overview + setup (~10 minutes)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55778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Gies MSBA Workshop Series · AI, ML, and Financial Markets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712</Words>
  <Application>Microsoft Macintosh PowerPoint</Application>
  <PresentationFormat>Widescreen</PresentationFormat>
  <Paragraphs>123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Castelino, Ashleyn</cp:lastModifiedBy>
  <cp:revision>1</cp:revision>
  <dcterms:created xsi:type="dcterms:W3CDTF">2026-09-15T16:10:53Z</dcterms:created>
  <dcterms:modified xsi:type="dcterms:W3CDTF">2026-09-15T16:28:22Z</dcterms:modified>
</cp:coreProperties>
</file>